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  <p15:guide id="13" pos="3727" userDrawn="1">
          <p15:clr>
            <a:srgbClr val="A4A3A4"/>
          </p15:clr>
        </p15:guide>
        <p15:guide id="14" pos="3953" userDrawn="1">
          <p15:clr>
            <a:srgbClr val="A4A3A4"/>
          </p15:clr>
        </p15:guide>
        <p15:guide id="15" pos="7151" userDrawn="1">
          <p15:clr>
            <a:srgbClr val="A4A3A4"/>
          </p15:clr>
        </p15:guide>
        <p15:guide id="17" pos="529" userDrawn="1">
          <p15:clr>
            <a:srgbClr val="A4A3A4"/>
          </p15:clr>
        </p15:guide>
        <p15:guide id="18" orient="horz" pos="958" userDrawn="1">
          <p15:clr>
            <a:srgbClr val="A4A3A4"/>
          </p15:clr>
        </p15:guide>
        <p15:guide id="19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6F1"/>
    <a:srgbClr val="8E9DC8"/>
    <a:srgbClr val="ED7D31"/>
    <a:srgbClr val="4D5771"/>
    <a:srgbClr val="687595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5" autoAdjust="0"/>
    <p:restoredTop sz="94660"/>
  </p:normalViewPr>
  <p:slideViewPr>
    <p:cSldViewPr snapToGrid="0">
      <p:cViewPr varScale="1">
        <p:scale>
          <a:sx n="97" d="100"/>
          <a:sy n="97" d="100"/>
        </p:scale>
        <p:origin x="240" y="600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  <p:guide pos="3727"/>
        <p:guide pos="3953"/>
        <p:guide pos="7151"/>
        <p:guide pos="529"/>
        <p:guide orient="horz" pos="95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comworld.co.kr/news/articleView.html?idxno=500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C7BB9-AFAE-4748-95C4-EF56E7EDBF2E}"/>
              </a:ext>
            </a:extLst>
          </p:cNvPr>
          <p:cNvSpPr txBox="1"/>
          <p:nvPr/>
        </p:nvSpPr>
        <p:spPr>
          <a:xfrm>
            <a:off x="8661501" y="4169038"/>
            <a:ext cx="26468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900" dirty="0"/>
              <a:t>※ </a:t>
            </a:r>
            <a:r>
              <a:rPr lang="en-US" sz="900" dirty="0"/>
              <a:t>CQT : Constant Q Transform</a:t>
            </a:r>
          </a:p>
          <a:p>
            <a:r>
              <a:rPr lang="en-US" sz="900" dirty="0"/>
              <a:t>  </a:t>
            </a:r>
            <a:r>
              <a:rPr lang="en-US" sz="1200" dirty="0"/>
              <a:t> </a:t>
            </a:r>
            <a:r>
              <a:rPr lang="en-US" sz="900" dirty="0"/>
              <a:t>CENS : Chroma Energy Normalized Statistics</a:t>
            </a:r>
            <a:endParaRPr lang="en-KR" sz="900" dirty="0"/>
          </a:p>
        </p:txBody>
      </p:sp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https://www.comworld.co.kr/news/articleView.html?idxno=50015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8626111" y="4718428"/>
            <a:ext cx="2618009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모델 테스트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L-Shape 2">
            <a:extLst>
              <a:ext uri="{FF2B5EF4-FFF2-40B4-BE49-F238E27FC236}">
                <a16:creationId xmlns:a16="http://schemas.microsoft.com/office/drawing/2014/main" id="{C17B45F5-857C-B347-AE5F-6ED6A6B33318}"/>
              </a:ext>
            </a:extLst>
          </p:cNvPr>
          <p:cNvSpPr/>
          <p:nvPr/>
        </p:nvSpPr>
        <p:spPr>
          <a:xfrm rot="19877167">
            <a:off x="10973637" y="4313689"/>
            <a:ext cx="296666" cy="319581"/>
          </a:xfrm>
          <a:prstGeom prst="corner">
            <a:avLst>
              <a:gd name="adj1" fmla="val 32967"/>
              <a:gd name="adj2" fmla="val 32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7" y="1890524"/>
            <a:ext cx="107183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음원을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부각된 이미지의 특성을 추출해 비교한다면 추가 성능 향상이 기대됨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첨부 </a:t>
            </a:r>
            <a:r>
              <a:rPr lang="en-US" altLang="ko-KR" sz="1200" dirty="0">
                <a:latin typeface="+mn-ea"/>
              </a:rPr>
              <a:t>2.</a:t>
            </a:r>
            <a:r>
              <a:rPr lang="ko-KR" altLang="en-US" sz="1200" dirty="0">
                <a:latin typeface="+mn-ea"/>
              </a:rPr>
              <a:t> 참조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동일 음원에 대해 매번 새롭게 유사도 계산하는 것을 방지하기 위해 기존 결과 데이터를 저장해놓고 활용함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변경된 조건으로 새로 비교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 구간별로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음원과 비교하는 데에만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곡당 약 </a:t>
            </a: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분 소요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훨씬 더 많은 음원 데이터와 다양한 조건 비교를 고려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클러스터링</a:t>
            </a:r>
            <a:r>
              <a:rPr lang="ko-KR" altLang="en-US" sz="1200" dirty="0">
                <a:latin typeface="+mn-ea"/>
              </a:rPr>
              <a:t> 또는 기존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음원 </a:t>
            </a:r>
            <a:r>
              <a:rPr lang="ko-KR" altLang="en-US" sz="1200" dirty="0" err="1">
                <a:latin typeface="+mn-ea"/>
              </a:rPr>
              <a:t>유사도순</a:t>
            </a:r>
            <a:r>
              <a:rPr lang="ko-KR" altLang="en-US" sz="1200" dirty="0">
                <a:latin typeface="+mn-ea"/>
              </a:rPr>
              <a:t> 정렬 등을 통한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ko-KR" altLang="en-US" sz="1200" dirty="0" err="1">
                <a:latin typeface="+mn-ea"/>
              </a:rPr>
              <a:t>필터링</a:t>
            </a:r>
            <a:r>
              <a:rPr lang="ko-KR" altLang="en-US" sz="1200" dirty="0">
                <a:latin typeface="+mn-ea"/>
              </a:rPr>
              <a:t> 절차 필요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_512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2565-3D12-FF4C-BEDA-DEB5C673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86" y="1745041"/>
            <a:ext cx="5072864" cy="4644000"/>
          </a:xfrm>
          <a:prstGeom prst="rect">
            <a:avLst/>
          </a:prstGeom>
          <a:noFill/>
          <a:ln w="15875"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38CFED-CB57-2D45-B4CB-EC7B656D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78" y="1741437"/>
            <a:ext cx="50673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_256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FF12E-70AE-584C-9002-4CF19B40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" y="1733542"/>
            <a:ext cx="5098572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2DE3D-74D9-B443-B44B-1D7FB746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53" y="1733542"/>
            <a:ext cx="5093022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_10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ACF4-6B37-264B-9C3B-6B0B79F7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1745041"/>
            <a:ext cx="5080721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F9A0B-D222-164D-A186-A744DC05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91" y="1745041"/>
            <a:ext cx="50617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_30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5AA43-7ABD-EF4B-80A9-E3614C45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37" y="1745041"/>
            <a:ext cx="5067857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F5BFD-1AB5-1741-AFA0-5B8B0F1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57" y="1745041"/>
            <a:ext cx="508804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354740" y="1260810"/>
            <a:ext cx="351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sz="1600" dirty="0">
                <a:latin typeface="+mn-ea"/>
              </a:rPr>
              <a:t>STFT/CQT/MFCC_75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5D921-8514-6149-9576-9C7A965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0" y="1745041"/>
            <a:ext cx="4833037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82FF4-04E0-9744-A412-75025D24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22" y="1745041"/>
            <a:ext cx="484591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원래 음원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668D5-7B7B-DF42-BD0D-4850128A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5" y="1745041"/>
            <a:ext cx="485222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CF17E-A189-5A4B-82CB-E3DE591C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78" y="1745041"/>
            <a:ext cx="483960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추출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18D4F-B76B-2640-8A30-85A15E06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52" y="1745041"/>
            <a:ext cx="5199114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1AA5D-F21D-4C43-81DD-7E65C0B6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0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제외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67B9-A83C-3847-AF34-C6E4990C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745041"/>
            <a:ext cx="483960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FC40D-4A78-9E44-94F0-D32A6F8F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4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11623659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보컬 추출 음원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Chroma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비교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1767573" y="1327070"/>
            <a:ext cx="2855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원래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8772-1625-C145-8032-A1ED440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15" y="1745041"/>
            <a:ext cx="5469476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3897B-F74C-884F-A376-6A1F0128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1745041"/>
            <a:ext cx="5498134" cy="4644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3106E5-BE4B-C24F-A016-B32B01CED538}"/>
              </a:ext>
            </a:extLst>
          </p:cNvPr>
          <p:cNvSpPr txBox="1"/>
          <p:nvPr/>
        </p:nvSpPr>
        <p:spPr>
          <a:xfrm>
            <a:off x="7323907" y="1327070"/>
            <a:ext cx="333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보컬 추출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11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err="1">
                <a:latin typeface="+mn-ea"/>
              </a:rPr>
              <a:t>사이디라이트에서</a:t>
            </a:r>
            <a:r>
              <a:rPr lang="ko-KR" altLang="en-US" sz="1800" b="1" dirty="0">
                <a:latin typeface="+mn-ea"/>
              </a:rPr>
              <a:t> 제공받은 아마추어 작곡가 제작 음원 </a:t>
            </a:r>
            <a:r>
              <a:rPr lang="en-US" altLang="ko-KR" sz="1800" b="1" dirty="0">
                <a:latin typeface="+mn-ea"/>
              </a:rPr>
              <a:t>2322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음원 사이트에서 다운받은 </a:t>
            </a:r>
            <a:r>
              <a:rPr lang="en-US" altLang="ko-KR" sz="1800" b="1" dirty="0">
                <a:latin typeface="+mn-ea"/>
              </a:rPr>
              <a:t>14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매 </a:t>
            </a:r>
            <a:r>
              <a:rPr lang="en-US" altLang="ko-KR" sz="1800" b="1" dirty="0">
                <a:latin typeface="+mn-ea"/>
              </a:rPr>
              <a:t>20</a:t>
            </a:r>
            <a:r>
              <a:rPr lang="ko-KR" altLang="en-US" sz="1800" b="1" dirty="0">
                <a:latin typeface="+mn-ea"/>
              </a:rPr>
              <a:t>초마다 </a:t>
            </a:r>
            <a:r>
              <a:rPr lang="en-US" altLang="ko-KR" sz="1800" b="1" dirty="0">
                <a:latin typeface="+mn-ea"/>
              </a:rPr>
              <a:t>30</a:t>
            </a:r>
            <a:r>
              <a:rPr lang="ko-KR" altLang="en-US" sz="1800" b="1" dirty="0">
                <a:latin typeface="+mn-ea"/>
              </a:rPr>
              <a:t>초 분량을 잘라내는 방식으로 가공</a:t>
            </a: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687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2190</Words>
  <Application>Microsoft Macintosh PowerPoint</Application>
  <PresentationFormat>Widescreen</PresentationFormat>
  <Paragraphs>432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Yoo Hyun jun</cp:lastModifiedBy>
  <cp:revision>103</cp:revision>
  <dcterms:created xsi:type="dcterms:W3CDTF">2021-09-07T03:55:37Z</dcterms:created>
  <dcterms:modified xsi:type="dcterms:W3CDTF">2022-01-27T10:57:14Z</dcterms:modified>
</cp:coreProperties>
</file>